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2"/>
  </p:notesMasterIdLst>
  <p:sldIdLst>
    <p:sldId id="256" r:id="rId2"/>
    <p:sldId id="260" r:id="rId3"/>
    <p:sldId id="261" r:id="rId4"/>
    <p:sldId id="257" r:id="rId5"/>
    <p:sldId id="262" r:id="rId6"/>
    <p:sldId id="265" r:id="rId7"/>
    <p:sldId id="258" r:id="rId8"/>
    <p:sldId id="259" r:id="rId9"/>
    <p:sldId id="266" r:id="rId10"/>
    <p:sldId id="263" r:id="rId11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45855BDF-7D32-46B9-A93A-F588A677A57C}" type="datetimeFigureOut">
              <a:rPr lang="ar-IQ" smtClean="0"/>
              <a:t>29/01/1439</a:t>
            </a:fld>
            <a:endParaRPr lang="ar-IQ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BAE8D89-A1CF-4599-AF27-E692C92A6AB9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998014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Comic Sans MS" pitchFamily="66" charset="0"/>
                <a:ea typeface="楷体_GB2312" pitchFamily="49" charset="-122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Comic Sans MS" pitchFamily="66" charset="0"/>
                <a:ea typeface="楷体_GB2312" pitchFamily="49" charset="-122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Comic Sans MS" pitchFamily="66" charset="0"/>
                <a:ea typeface="楷体_GB2312" pitchFamily="49" charset="-122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Comic Sans MS" pitchFamily="66" charset="0"/>
                <a:ea typeface="楷体_GB2312" pitchFamily="49" charset="-122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Comic Sans MS" pitchFamily="66" charset="0"/>
                <a:ea typeface="楷体_GB2312" pitchFamily="49" charset="-122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b="1">
                <a:solidFill>
                  <a:schemeClr val="tx1"/>
                </a:solidFill>
                <a:latin typeface="Comic Sans MS" pitchFamily="66" charset="0"/>
                <a:ea typeface="楷体_GB2312" pitchFamily="49" charset="-122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b="1">
                <a:solidFill>
                  <a:schemeClr val="tx1"/>
                </a:solidFill>
                <a:latin typeface="Comic Sans MS" pitchFamily="66" charset="0"/>
                <a:ea typeface="楷体_GB2312" pitchFamily="49" charset="-122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b="1">
                <a:solidFill>
                  <a:schemeClr val="tx1"/>
                </a:solidFill>
                <a:latin typeface="Comic Sans MS" pitchFamily="66" charset="0"/>
                <a:ea typeface="楷体_GB2312" pitchFamily="49" charset="-122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b="1">
                <a:solidFill>
                  <a:schemeClr val="tx1"/>
                </a:solidFill>
                <a:latin typeface="Comic Sans MS" pitchFamily="66" charset="0"/>
                <a:ea typeface="楷体_GB2312" pitchFamily="49" charset="-122"/>
              </a:defRPr>
            </a:lvl9pPr>
          </a:lstStyle>
          <a:p>
            <a:pPr eaLnBrk="1" hangingPunct="1"/>
            <a:fld id="{263015E1-CD1E-4EF9-BE7A-F8E5F0591A9C}" type="slidenum">
              <a:rPr lang="tr-TR" sz="1200" smtClean="0">
                <a:latin typeface="Arial" pitchFamily="34" charset="0"/>
                <a:cs typeface="Arial" pitchFamily="34" charset="0"/>
              </a:rPr>
              <a:pPr eaLnBrk="1" hangingPunct="1"/>
              <a:t>5</a:t>
            </a:fld>
            <a:endParaRPr lang="tr-TR" sz="120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mtClean="0">
                <a:solidFill>
                  <a:srgbClr val="000000"/>
                </a:solidFill>
                <a:latin typeface="Geneva" charset="0"/>
              </a:rPr>
              <a:t>Figure: 04-28</a:t>
            </a:r>
          </a:p>
          <a:p>
            <a:pPr eaLnBrk="1" hangingPunct="1"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Geneva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mtClean="0">
                <a:solidFill>
                  <a:srgbClr val="000000"/>
                </a:solidFill>
                <a:latin typeface="Geneva" charset="0"/>
              </a:rPr>
              <a:t>Caption: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>
                <a:solidFill>
                  <a:srgbClr val="000000"/>
                </a:solidFill>
                <a:latin typeface="Geneva" charset="0"/>
              </a:rPr>
              <a:t>Cell walls of </a:t>
            </a:r>
            <a:r>
              <a:rPr lang="en-US" i="1" smtClean="0">
                <a:solidFill>
                  <a:srgbClr val="000000"/>
                </a:solidFill>
                <a:latin typeface="Geneva" charset="0"/>
              </a:rPr>
              <a:t>Bacteria</a:t>
            </a:r>
            <a:r>
              <a:rPr lang="en-US" smtClean="0">
                <a:solidFill>
                  <a:srgbClr val="000000"/>
                </a:solidFill>
                <a:latin typeface="Geneva" charset="0"/>
              </a:rPr>
              <a:t>. (a,b) Schematic diagrams of gram-positive and gram-negative cell walls.</a:t>
            </a:r>
          </a:p>
          <a:p>
            <a:pPr eaLnBrk="1" hangingPunct="1"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Geneva" charset="0"/>
            </a:endParaRPr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29/01/1439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29/01/1439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29/01/1439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29/01/1439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29/01/1439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29/01/1439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29/01/1439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29/01/1439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29/01/1439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29/01/1439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29/01/1439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29/01/1439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1340769"/>
            <a:ext cx="7772400" cy="3744416"/>
          </a:xfrm>
        </p:spPr>
        <p:txBody>
          <a:bodyPr>
            <a:normAutofit fontScale="90000"/>
          </a:bodyPr>
          <a:lstStyle/>
          <a:p>
            <a:r>
              <a:rPr lang="ar-IQ" sz="1400" b="1" dirty="0" smtClean="0">
                <a:solidFill>
                  <a:srgbClr val="FF0000"/>
                </a:solidFill>
                <a:latin typeface="Bernard MT Condensed" pitchFamily="18" charset="0"/>
              </a:rPr>
              <a:t/>
            </a:r>
            <a:br>
              <a:rPr lang="ar-IQ" sz="1400" b="1" dirty="0" smtClean="0">
                <a:solidFill>
                  <a:srgbClr val="FF0000"/>
                </a:solidFill>
                <a:latin typeface="Bernard MT Condensed" pitchFamily="18" charset="0"/>
              </a:rPr>
            </a:br>
            <a:r>
              <a:rPr lang="en-US" sz="2400" b="1" dirty="0" smtClean="0">
                <a:solidFill>
                  <a:srgbClr val="0070C0"/>
                </a:solidFill>
                <a:latin typeface="Bernard MT Condensed" pitchFamily="18" charset="0"/>
              </a:rPr>
              <a:t>lab 5</a:t>
            </a:r>
            <a:r>
              <a:rPr lang="ar-IQ" sz="1400" b="1" dirty="0">
                <a:solidFill>
                  <a:srgbClr val="FF0000"/>
                </a:solidFill>
                <a:latin typeface="Bernard MT Condensed" pitchFamily="18" charset="0"/>
              </a:rPr>
              <a:t/>
            </a:r>
            <a:br>
              <a:rPr lang="ar-IQ" sz="1400" b="1" dirty="0">
                <a:solidFill>
                  <a:srgbClr val="FF0000"/>
                </a:solidFill>
                <a:latin typeface="Bernard MT Condensed" pitchFamily="18" charset="0"/>
              </a:rPr>
            </a:br>
            <a:r>
              <a:rPr lang="ar-IQ" sz="1400" b="1" dirty="0" smtClean="0">
                <a:solidFill>
                  <a:srgbClr val="FF0000"/>
                </a:solidFill>
                <a:latin typeface="Bernard MT Condensed" pitchFamily="18" charset="0"/>
              </a:rPr>
              <a:t/>
            </a:r>
            <a:br>
              <a:rPr lang="ar-IQ" sz="1400" b="1" dirty="0" smtClean="0">
                <a:solidFill>
                  <a:srgbClr val="FF0000"/>
                </a:solidFill>
                <a:latin typeface="Bernard MT Condensed" pitchFamily="18" charset="0"/>
              </a:rPr>
            </a:br>
            <a:r>
              <a:rPr lang="ar-IQ" sz="1400" b="1" dirty="0">
                <a:solidFill>
                  <a:srgbClr val="FF0000"/>
                </a:solidFill>
                <a:latin typeface="Bernard MT Condensed" pitchFamily="18" charset="0"/>
              </a:rPr>
              <a:t/>
            </a:r>
            <a:br>
              <a:rPr lang="ar-IQ" sz="1400" b="1" dirty="0">
                <a:solidFill>
                  <a:srgbClr val="FF0000"/>
                </a:solidFill>
                <a:latin typeface="Bernard MT Condensed" pitchFamily="18" charset="0"/>
              </a:rPr>
            </a:br>
            <a:r>
              <a:rPr lang="en-US" sz="7200" b="1" dirty="0" smtClean="0">
                <a:solidFill>
                  <a:srgbClr val="FF0000"/>
                </a:solidFill>
                <a:latin typeface="Bernard MT Condensed" pitchFamily="18" charset="0"/>
              </a:rPr>
              <a:t>Gram Stain</a:t>
            </a:r>
            <a:br>
              <a:rPr lang="en-US" sz="7200" b="1" dirty="0" smtClean="0">
                <a:solidFill>
                  <a:srgbClr val="FF0000"/>
                </a:solidFill>
                <a:latin typeface="Bernard MT Condensed" pitchFamily="18" charset="0"/>
              </a:rPr>
            </a:br>
            <a:r>
              <a:rPr lang="ar-IQ" sz="7200" b="1" dirty="0" smtClean="0">
                <a:solidFill>
                  <a:srgbClr val="FF0000"/>
                </a:solidFill>
                <a:latin typeface="Bernard MT Condensed" pitchFamily="18" charset="0"/>
              </a:rPr>
              <a:t/>
            </a:r>
            <a:br>
              <a:rPr lang="ar-IQ" sz="7200" b="1" dirty="0" smtClean="0">
                <a:solidFill>
                  <a:srgbClr val="FF0000"/>
                </a:solidFill>
                <a:latin typeface="Bernard MT Condensed" pitchFamily="18" charset="0"/>
              </a:rPr>
            </a:br>
            <a:r>
              <a:rPr lang="en-US" sz="2000" dirty="0" smtClean="0">
                <a:solidFill>
                  <a:srgbClr val="0070C0"/>
                </a:solidFill>
                <a:latin typeface="Arial Rounded MT Bold" pitchFamily="34" charset="0"/>
              </a:rPr>
              <a:t>Lecturer  </a:t>
            </a:r>
            <a:r>
              <a:rPr lang="en-US" sz="2000" dirty="0" err="1">
                <a:solidFill>
                  <a:srgbClr val="0070C0"/>
                </a:solidFill>
                <a:latin typeface="Arial Rounded MT Bold" pitchFamily="34" charset="0"/>
              </a:rPr>
              <a:t>Reham</a:t>
            </a:r>
            <a:r>
              <a:rPr lang="en-US" sz="2000" dirty="0">
                <a:solidFill>
                  <a:srgbClr val="0070C0"/>
                </a:solidFill>
                <a:latin typeface="Arial Rounded MT Bold" pitchFamily="34" charset="0"/>
              </a:rPr>
              <a:t> M.M. AL-</a:t>
            </a:r>
            <a:r>
              <a:rPr lang="en-US" sz="2000" dirty="0" err="1">
                <a:solidFill>
                  <a:srgbClr val="0070C0"/>
                </a:solidFill>
                <a:latin typeface="Arial Rounded MT Bold" pitchFamily="34" charset="0"/>
              </a:rPr>
              <a:t>Mosawi</a:t>
            </a:r>
            <a:r>
              <a:rPr lang="en-US" sz="2000" dirty="0">
                <a:solidFill>
                  <a:srgbClr val="0070C0"/>
                </a:solidFill>
                <a:latin typeface="Arial Rounded MT Bold" pitchFamily="34" charset="0"/>
              </a:rPr>
              <a:t/>
            </a:r>
            <a:br>
              <a:rPr lang="en-US" sz="2000" dirty="0">
                <a:solidFill>
                  <a:srgbClr val="0070C0"/>
                </a:solidFill>
                <a:latin typeface="Arial Rounded MT Bold" pitchFamily="34" charset="0"/>
              </a:rPr>
            </a:br>
            <a:r>
              <a:rPr lang="en-US" sz="2000" dirty="0" smtClean="0">
                <a:solidFill>
                  <a:srgbClr val="0070C0"/>
                </a:solidFill>
                <a:latin typeface="Arial Rounded MT Bold" pitchFamily="34" charset="0"/>
              </a:rPr>
              <a:t>Medical </a:t>
            </a:r>
            <a:r>
              <a:rPr lang="en-US" sz="2000" dirty="0">
                <a:solidFill>
                  <a:srgbClr val="0070C0"/>
                </a:solidFill>
                <a:latin typeface="Arial Rounded MT Bold" pitchFamily="34" charset="0"/>
              </a:rPr>
              <a:t>Microbiology (Bacteriology)</a:t>
            </a:r>
            <a:br>
              <a:rPr lang="en-US" sz="2000" dirty="0">
                <a:solidFill>
                  <a:srgbClr val="0070C0"/>
                </a:solidFill>
                <a:latin typeface="Arial Rounded MT Bold" pitchFamily="34" charset="0"/>
              </a:rPr>
            </a:br>
            <a:endParaRPr lang="ar-SA" sz="2000" b="1" dirty="0">
              <a:solidFill>
                <a:srgbClr val="0070C0"/>
              </a:solidFill>
              <a:latin typeface="Bernard MT Condense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"/>
          <p:cNvSpPr>
            <a:spLocks noChangeArrowheads="1"/>
          </p:cNvSpPr>
          <p:nvPr/>
        </p:nvSpPr>
        <p:spPr bwMode="auto">
          <a:xfrm>
            <a:off x="1854974" y="2636912"/>
            <a:ext cx="5434052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Felix Titling" pitchFamily="82" charset="0"/>
              </a:rPr>
              <a:t>Thank you!</a:t>
            </a:r>
            <a:endParaRPr lang="ru-RU" sz="66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277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Gram stain</a:t>
            </a:r>
            <a:br>
              <a:rPr lang="en-US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</a:br>
            <a:endParaRPr lang="ar-IQ" dirty="0">
              <a:solidFill>
                <a:srgbClr val="0070C0"/>
              </a:solidFill>
              <a:latin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dirty="0" smtClean="0"/>
              <a:t>Is the important and useful differential stain in the bacteriology. It </a:t>
            </a:r>
            <a:r>
              <a:rPr lang="en-US" dirty="0" smtClean="0">
                <a:solidFill>
                  <a:srgbClr val="FF0000"/>
                </a:solidFill>
              </a:rPr>
              <a:t>divided</a:t>
            </a:r>
            <a:r>
              <a:rPr lang="en-US" dirty="0" smtClean="0"/>
              <a:t> bacteria in to two major groups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G+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0000"/>
                </a:solidFill>
              </a:rPr>
              <a:t>G-</a:t>
            </a:r>
            <a:r>
              <a:rPr lang="en-US" dirty="0" smtClean="0"/>
              <a:t> based on the physical and chemical composition of the bacterial cell wall.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14702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  <a:latin typeface="Baskerville Old Face" pitchFamily="18" charset="0"/>
              </a:rPr>
              <a:t>Importance of Gram Stain:-</a:t>
            </a:r>
            <a:endParaRPr lang="ar-IQ" b="1" dirty="0">
              <a:solidFill>
                <a:srgbClr val="00B050"/>
              </a:solidFill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0070C0"/>
                </a:solidFill>
              </a:rPr>
              <a:t>1- </a:t>
            </a:r>
            <a:r>
              <a:rPr lang="en-US" dirty="0" smtClean="0"/>
              <a:t>Bacterial taxonomy (classification)</a:t>
            </a:r>
          </a:p>
          <a:p>
            <a:pPr algn="l"/>
            <a:r>
              <a:rPr lang="en-US" dirty="0" smtClean="0">
                <a:solidFill>
                  <a:srgbClr val="0070C0"/>
                </a:solidFill>
              </a:rPr>
              <a:t>2- </a:t>
            </a:r>
            <a:r>
              <a:rPr lang="en-US" dirty="0" smtClean="0"/>
              <a:t>Cell wall structure</a:t>
            </a:r>
          </a:p>
          <a:p>
            <a:pPr algn="l"/>
            <a:r>
              <a:rPr lang="en-US" dirty="0" smtClean="0">
                <a:solidFill>
                  <a:srgbClr val="0070C0"/>
                </a:solidFill>
              </a:rPr>
              <a:t>3- </a:t>
            </a:r>
            <a:r>
              <a:rPr lang="en-US" dirty="0" smtClean="0"/>
              <a:t>Identification of infectious causative agent</a:t>
            </a:r>
          </a:p>
          <a:p>
            <a:pPr algn="l"/>
            <a:r>
              <a:rPr lang="en-US" dirty="0" smtClean="0">
                <a:solidFill>
                  <a:srgbClr val="0070C0"/>
                </a:solidFill>
              </a:rPr>
              <a:t>4- </a:t>
            </a:r>
            <a:r>
              <a:rPr lang="en-US" dirty="0" smtClean="0"/>
              <a:t>Guided the selection of the correct drug for an infection.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8634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642910" y="714356"/>
            <a:ext cx="7858180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defRPr/>
            </a:pPr>
            <a:r>
              <a:rPr lang="en-US" sz="3600" b="1" dirty="0" smtClean="0">
                <a:solidFill>
                  <a:srgbClr val="FF0000"/>
                </a:solidFill>
              </a:rPr>
              <a:t>Gram Stain</a:t>
            </a:r>
          </a:p>
          <a:p>
            <a:pPr algn="l" rtl="0">
              <a:buFont typeface="Arial" pitchFamily="34" charset="0"/>
              <a:buChar char="•"/>
              <a:defRPr/>
            </a:pPr>
            <a:r>
              <a:rPr lang="en-US" dirty="0" smtClean="0"/>
              <a:t>    </a:t>
            </a:r>
            <a:r>
              <a:rPr lang="en-US" sz="2400" dirty="0" smtClean="0"/>
              <a:t>Most important differential staining technique</a:t>
            </a:r>
            <a:endParaRPr lang="en-US" sz="2400" dirty="0" smtClean="0">
              <a:solidFill>
                <a:srgbClr val="FF0000"/>
              </a:solidFill>
            </a:endParaRPr>
          </a:p>
          <a:p>
            <a:pPr algn="l" rtl="0">
              <a:buFont typeface="Arial" pitchFamily="34" charset="0"/>
              <a:buChar char="•"/>
              <a:defRPr/>
            </a:pPr>
            <a:r>
              <a:rPr lang="en-US" sz="2400" dirty="0" smtClean="0"/>
              <a:t>   Uses more than one dye</a:t>
            </a:r>
          </a:p>
          <a:p>
            <a:pPr algn="l" rtl="0">
              <a:buFont typeface="Arial" pitchFamily="34" charset="0"/>
              <a:buChar char="•"/>
              <a:defRPr/>
            </a:pPr>
            <a:r>
              <a:rPr lang="en-US" sz="2400" dirty="0" smtClean="0"/>
              <a:t>   Helps distinguish between different kinds of bacteria        </a:t>
            </a:r>
          </a:p>
          <a:p>
            <a:pPr algn="l" rtl="0">
              <a:defRPr/>
            </a:pPr>
            <a:r>
              <a:rPr lang="en-US" sz="2400" dirty="0" smtClean="0"/>
              <a:t>     (Differentiates all bacteria based on cell wall composition)</a:t>
            </a:r>
          </a:p>
          <a:p>
            <a:pPr algn="l" rtl="0">
              <a:buFont typeface="Arial" pitchFamily="34" charset="0"/>
              <a:buChar char="•"/>
              <a:defRPr/>
            </a:pPr>
            <a:r>
              <a:rPr lang="en-US" sz="2400" dirty="0" smtClean="0"/>
              <a:t>   Bacteria are either Gram + ( stain </a:t>
            </a:r>
            <a:r>
              <a:rPr lang="en-US" sz="2400" b="1" dirty="0" smtClean="0">
                <a:solidFill>
                  <a:srgbClr val="0070C0"/>
                </a:solidFill>
              </a:rPr>
              <a:t>blue</a:t>
            </a:r>
            <a:r>
              <a:rPr lang="en-US" sz="2400" dirty="0" smtClean="0"/>
              <a:t> )or Gram- ( stain </a:t>
            </a:r>
          </a:p>
          <a:p>
            <a:pPr algn="l" rtl="0"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     red)</a:t>
            </a:r>
          </a:p>
          <a:p>
            <a:pPr algn="l" rtl="0">
              <a:buFont typeface="Arial" pitchFamily="34" charset="0"/>
              <a:buChar char="•"/>
              <a:defRPr/>
            </a:pPr>
            <a:r>
              <a:rPr lang="en-US" sz="2400" dirty="0" smtClean="0"/>
              <a:t>   Gram stain is usually the first step in identifying an </a:t>
            </a:r>
          </a:p>
          <a:p>
            <a:pPr algn="l" rtl="0">
              <a:defRPr/>
            </a:pPr>
            <a:r>
              <a:rPr lang="en-US" sz="2400" dirty="0" smtClean="0"/>
              <a:t>     unknown bacteria</a:t>
            </a:r>
          </a:p>
          <a:p>
            <a:pPr algn="l" rtl="0">
              <a:buFont typeface="Arial" pitchFamily="34" charset="0"/>
              <a:buChar char="•"/>
              <a:defRPr/>
            </a:pPr>
            <a:r>
              <a:rPr lang="en-US" sz="2400" dirty="0" smtClean="0"/>
              <a:t>   </a:t>
            </a:r>
            <a:r>
              <a:rPr lang="en-US" sz="2800" b="1" dirty="0" smtClean="0">
                <a:solidFill>
                  <a:srgbClr val="00B050"/>
                </a:solidFill>
              </a:rPr>
              <a:t>Developed by Christian Gram in 1884</a:t>
            </a:r>
          </a:p>
          <a:p>
            <a:pPr algn="l" rtl="0">
              <a:buFont typeface="Arial" pitchFamily="34" charset="0"/>
              <a:buChar char="•"/>
              <a:defRPr/>
            </a:pPr>
            <a:endParaRPr lang="en-US" sz="2400" dirty="0" smtClean="0"/>
          </a:p>
          <a:p>
            <a:pPr algn="l" rtl="0"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345414"/>
            <a:ext cx="8424936" cy="424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708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300" dirty="0" smtClean="0">
                <a:solidFill>
                  <a:srgbClr val="00B050"/>
                </a:solidFill>
                <a:latin typeface="Arial Rounded MT Bold" pitchFamily="34" charset="0"/>
              </a:rPr>
              <a:t>Procedure </a:t>
            </a:r>
            <a:r>
              <a:rPr lang="en-US" dirty="0" smtClean="0"/>
              <a:t/>
            </a:r>
            <a:br>
              <a:rPr lang="en-US" dirty="0" smtClean="0"/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24744"/>
            <a:ext cx="8568952" cy="5328592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2400" dirty="0" smtClean="0">
                <a:solidFill>
                  <a:srgbClr val="0070C0"/>
                </a:solidFill>
              </a:rPr>
              <a:t>1-</a:t>
            </a:r>
            <a:r>
              <a:rPr lang="en-US" sz="2400" dirty="0" smtClean="0"/>
              <a:t> Prepare smear from cultures</a:t>
            </a:r>
          </a:p>
          <a:p>
            <a:pPr marL="0" indent="0" algn="l">
              <a:buNone/>
            </a:pPr>
            <a:r>
              <a:rPr lang="en-US" sz="2400" dirty="0" smtClean="0">
                <a:solidFill>
                  <a:srgbClr val="0070C0"/>
                </a:solidFill>
              </a:rPr>
              <a:t>2-</a:t>
            </a:r>
            <a:r>
              <a:rPr lang="en-US" sz="2400" dirty="0" smtClean="0"/>
              <a:t> Flood the smear with crystal violet (primary stain) in procedure &amp; let stand for 1 minute </a:t>
            </a:r>
          </a:p>
          <a:p>
            <a:pPr marL="0" indent="0" algn="l">
              <a:buNone/>
            </a:pPr>
            <a:r>
              <a:rPr lang="en-US" sz="2400" dirty="0" smtClean="0">
                <a:solidFill>
                  <a:srgbClr val="0070C0"/>
                </a:solidFill>
              </a:rPr>
              <a:t>3-</a:t>
            </a:r>
            <a:r>
              <a:rPr lang="en-US" sz="2400" dirty="0" smtClean="0"/>
              <a:t> Wash with tap water</a:t>
            </a:r>
          </a:p>
          <a:p>
            <a:pPr marL="0" indent="0" algn="l">
              <a:buNone/>
            </a:pPr>
            <a:r>
              <a:rPr lang="en-US" sz="2400" dirty="0" smtClean="0">
                <a:solidFill>
                  <a:srgbClr val="0070C0"/>
                </a:solidFill>
              </a:rPr>
              <a:t>4-</a:t>
            </a:r>
            <a:r>
              <a:rPr lang="en-US" sz="2400" dirty="0" smtClean="0"/>
              <a:t> Flood smear with grams iodine and let stand for 1 minute </a:t>
            </a:r>
          </a:p>
          <a:p>
            <a:pPr marL="0" indent="0" algn="l">
              <a:buNone/>
            </a:pPr>
            <a:r>
              <a:rPr lang="en-US" sz="2400" dirty="0" smtClean="0">
                <a:solidFill>
                  <a:srgbClr val="0070C0"/>
                </a:solidFill>
              </a:rPr>
              <a:t>5-</a:t>
            </a:r>
            <a:r>
              <a:rPr lang="en-US" sz="2400" dirty="0" smtClean="0"/>
              <a:t> </a:t>
            </a:r>
            <a:r>
              <a:rPr lang="en-US" sz="2400" dirty="0"/>
              <a:t>Wash with tap </a:t>
            </a:r>
            <a:r>
              <a:rPr lang="en-US" sz="2400" dirty="0" smtClean="0"/>
              <a:t>water</a:t>
            </a:r>
          </a:p>
          <a:p>
            <a:pPr marL="0" indent="0" algn="l">
              <a:buNone/>
            </a:pPr>
            <a:r>
              <a:rPr lang="en-US" sz="2400" dirty="0" smtClean="0">
                <a:solidFill>
                  <a:srgbClr val="0070C0"/>
                </a:solidFill>
              </a:rPr>
              <a:t>6-</a:t>
            </a:r>
            <a:r>
              <a:rPr lang="en-US" sz="2400" dirty="0" smtClean="0"/>
              <a:t> Decolorized with 95% alcohol for 15-30 seconds added as drop by drop</a:t>
            </a:r>
          </a:p>
          <a:p>
            <a:pPr marL="0" indent="0" algn="l">
              <a:buNone/>
            </a:pPr>
            <a:r>
              <a:rPr lang="en-US" sz="2400" dirty="0" smtClean="0">
                <a:solidFill>
                  <a:srgbClr val="0070C0"/>
                </a:solidFill>
              </a:rPr>
              <a:t>7-</a:t>
            </a:r>
            <a:r>
              <a:rPr lang="en-US" sz="2400" dirty="0" smtClean="0"/>
              <a:t> Wash with tap water</a:t>
            </a:r>
          </a:p>
          <a:p>
            <a:pPr marL="0" indent="0" algn="l">
              <a:buNone/>
            </a:pPr>
            <a:r>
              <a:rPr lang="en-US" sz="2400" dirty="0" smtClean="0">
                <a:solidFill>
                  <a:srgbClr val="0070C0"/>
                </a:solidFill>
              </a:rPr>
              <a:t>8-</a:t>
            </a:r>
            <a:r>
              <a:rPr lang="en-US" sz="2400" dirty="0" smtClean="0"/>
              <a:t> Counter stain with </a:t>
            </a:r>
            <a:r>
              <a:rPr lang="en-US" sz="2400" dirty="0" err="1" smtClean="0"/>
              <a:t>safranine</a:t>
            </a:r>
            <a:r>
              <a:rPr lang="en-US" sz="2400" dirty="0" smtClean="0"/>
              <a:t> for 1-1.30 minute </a:t>
            </a:r>
          </a:p>
          <a:p>
            <a:pPr marL="0" indent="0" algn="l">
              <a:buNone/>
            </a:pPr>
            <a:r>
              <a:rPr lang="en-US" sz="2400" dirty="0" smtClean="0">
                <a:solidFill>
                  <a:srgbClr val="0070C0"/>
                </a:solidFill>
              </a:rPr>
              <a:t>9-</a:t>
            </a:r>
            <a:r>
              <a:rPr lang="en-US" sz="2400" dirty="0" smtClean="0"/>
              <a:t> Wash with tap water </a:t>
            </a:r>
          </a:p>
          <a:p>
            <a:pPr marL="0" indent="0" algn="l">
              <a:buNone/>
            </a:pPr>
            <a:r>
              <a:rPr lang="en-US" sz="2400" dirty="0" smtClean="0">
                <a:solidFill>
                  <a:srgbClr val="0070C0"/>
                </a:solidFill>
              </a:rPr>
              <a:t>10-</a:t>
            </a:r>
            <a:r>
              <a:rPr lang="en-US" sz="2400" dirty="0" smtClean="0"/>
              <a:t> Let dry with filter </a:t>
            </a:r>
            <a:r>
              <a:rPr lang="en-US" sz="2400" dirty="0" smtClean="0"/>
              <a:t>paper </a:t>
            </a:r>
            <a:r>
              <a:rPr lang="en-US" sz="2400" dirty="0" smtClean="0"/>
              <a:t>&amp; examine under oil immersion </a:t>
            </a:r>
          </a:p>
        </p:txBody>
      </p:sp>
    </p:spTree>
    <p:extLst>
      <p:ext uri="{BB962C8B-B14F-4D97-AF65-F5344CB8AC3E}">
        <p14:creationId xmlns:p14="http://schemas.microsoft.com/office/powerpoint/2010/main" val="304611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ea typeface="+mj-ea"/>
              </a:rPr>
              <a:t>Gram Stain</a:t>
            </a:r>
          </a:p>
        </p:txBody>
      </p:sp>
      <p:pic>
        <p:nvPicPr>
          <p:cNvPr id="21508" name="Picture 4" descr="03-10_GramStaining_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" y="1066800"/>
            <a:ext cx="8839200" cy="55626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5" descr="gram-s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447800"/>
            <a:ext cx="5943600" cy="479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a typeface="+mj-ea"/>
              </a:rPr>
              <a:t>Gram stain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00600" cy="5105400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endParaRPr lang="en-US" sz="2800" dirty="0"/>
          </a:p>
        </p:txBody>
      </p:sp>
      <p:pic>
        <p:nvPicPr>
          <p:cNvPr id="2867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0648"/>
            <a:ext cx="5040560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429000"/>
            <a:ext cx="5040559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678" name="TextBox 3"/>
          <p:cNvSpPr txBox="1">
            <a:spLocks noChangeArrowheads="1"/>
          </p:cNvSpPr>
          <p:nvPr/>
        </p:nvSpPr>
        <p:spPr bwMode="auto">
          <a:xfrm>
            <a:off x="5913674" y="1916832"/>
            <a:ext cx="163012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rtl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rtl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b="1" dirty="0">
                <a:solidFill>
                  <a:srgbClr val="FF0000"/>
                </a:solidFill>
              </a:rPr>
              <a:t>Gram negative </a:t>
            </a:r>
          </a:p>
        </p:txBody>
      </p:sp>
      <p:sp>
        <p:nvSpPr>
          <p:cNvPr id="28679" name="TextBox 4"/>
          <p:cNvSpPr txBox="1">
            <a:spLocks noChangeArrowheads="1"/>
          </p:cNvSpPr>
          <p:nvPr/>
        </p:nvSpPr>
        <p:spPr bwMode="auto">
          <a:xfrm>
            <a:off x="1475656" y="5915353"/>
            <a:ext cx="151599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rtl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rtl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b="1" dirty="0">
                <a:solidFill>
                  <a:srgbClr val="0070C0"/>
                </a:solidFill>
              </a:rPr>
              <a:t>Gram positive</a:t>
            </a:r>
          </a:p>
        </p:txBody>
      </p:sp>
    </p:spTree>
    <p:extLst>
      <p:ext uri="{BB962C8B-B14F-4D97-AF65-F5344CB8AC3E}">
        <p14:creationId xmlns:p14="http://schemas.microsoft.com/office/powerpoint/2010/main" val="408282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266</Words>
  <Application>Microsoft Office PowerPoint</Application>
  <PresentationFormat>On-screen Show (4:3)</PresentationFormat>
  <Paragraphs>39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سمة Office</vt:lpstr>
      <vt:lpstr> lab 5   Gram Stain  Lecturer  Reham M.M. AL-Mosawi Medical Microbiology (Bacteriology) </vt:lpstr>
      <vt:lpstr>Gram stain </vt:lpstr>
      <vt:lpstr>Importance of Gram Stain:-</vt:lpstr>
      <vt:lpstr>PowerPoint Presentation</vt:lpstr>
      <vt:lpstr>PowerPoint Presentation</vt:lpstr>
      <vt:lpstr>Procedure  </vt:lpstr>
      <vt:lpstr>Gram Stain</vt:lpstr>
      <vt:lpstr>Gram stain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Staining</dc:title>
  <dc:creator>Naj2012</dc:creator>
  <cp:lastModifiedBy>al-eman</cp:lastModifiedBy>
  <cp:revision>28</cp:revision>
  <dcterms:created xsi:type="dcterms:W3CDTF">2012-11-03T12:47:09Z</dcterms:created>
  <dcterms:modified xsi:type="dcterms:W3CDTF">2017-10-19T12:20:40Z</dcterms:modified>
</cp:coreProperties>
</file>